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handoutMasterIdLst>
    <p:handoutMasterId r:id="rId18"/>
  </p:handoutMasterIdLst>
  <p:sldIdLst>
    <p:sldId id="256" r:id="rId2"/>
    <p:sldId id="257" r:id="rId3"/>
    <p:sldId id="262" r:id="rId4"/>
    <p:sldId id="276" r:id="rId5"/>
    <p:sldId id="272" r:id="rId6"/>
    <p:sldId id="264" r:id="rId7"/>
    <p:sldId id="273" r:id="rId8"/>
    <p:sldId id="268" r:id="rId9"/>
    <p:sldId id="266" r:id="rId10"/>
    <p:sldId id="270" r:id="rId11"/>
    <p:sldId id="271" r:id="rId12"/>
    <p:sldId id="277" r:id="rId13"/>
    <p:sldId id="278" r:id="rId14"/>
    <p:sldId id="275" r:id="rId15"/>
    <p:sldId id="26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16"/>
    <p:restoredTop sz="66748"/>
  </p:normalViewPr>
  <p:slideViewPr>
    <p:cSldViewPr snapToGrid="0">
      <p:cViewPr varScale="1">
        <p:scale>
          <a:sx n="90" d="100"/>
          <a:sy n="90" d="100"/>
        </p:scale>
        <p:origin x="224" y="256"/>
      </p:cViewPr>
      <p:guideLst/>
    </p:cSldViewPr>
  </p:slideViewPr>
  <p:outlineViewPr>
    <p:cViewPr>
      <p:scale>
        <a:sx n="33" d="100"/>
        <a:sy n="33" d="100"/>
      </p:scale>
      <p:origin x="0" y="-2384"/>
    </p:cViewPr>
  </p:outlineViewPr>
  <p:notesTextViewPr>
    <p:cViewPr>
      <p:scale>
        <a:sx n="1" d="1"/>
        <a:sy n="1" d="1"/>
      </p:scale>
      <p:origin x="0" y="0"/>
    </p:cViewPr>
  </p:notesTextViewPr>
  <p:sorterViewPr>
    <p:cViewPr>
      <p:scale>
        <a:sx n="80" d="100"/>
        <a:sy n="80" d="100"/>
      </p:scale>
      <p:origin x="0" y="0"/>
    </p:cViewPr>
  </p:sorterViewPr>
  <p:notesViewPr>
    <p:cSldViewPr snapToGrid="0">
      <p:cViewPr>
        <p:scale>
          <a:sx n="143" d="100"/>
          <a:sy n="143" d="100"/>
        </p:scale>
        <p:origin x="120" y="-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001B4D7-BA1C-449A-84C4-44ED5B59F91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66B6E3-956B-D638-E8E9-9C68604C88E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E1D47C4-5A3F-C54B-A1F4-845EFFCCCEF3}" type="datetimeFigureOut">
              <a:rPr lang="en-US" smtClean="0"/>
              <a:t>5/15/24</a:t>
            </a:fld>
            <a:endParaRPr lang="en-US"/>
          </a:p>
        </p:txBody>
      </p:sp>
      <p:sp>
        <p:nvSpPr>
          <p:cNvPr id="4" name="Footer Placeholder 3">
            <a:extLst>
              <a:ext uri="{FF2B5EF4-FFF2-40B4-BE49-F238E27FC236}">
                <a16:creationId xmlns:a16="http://schemas.microsoft.com/office/drawing/2014/main" id="{28936FBB-7064-0448-14C3-E05D354290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88061A2-F3C5-A778-E4ED-7B8440F550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13B91D-C91F-1F4B-9544-632A445A284C}" type="slidenum">
              <a:rPr lang="en-US" smtClean="0"/>
              <a:t>‹#›</a:t>
            </a:fld>
            <a:endParaRPr lang="en-US"/>
          </a:p>
        </p:txBody>
      </p:sp>
    </p:spTree>
    <p:extLst>
      <p:ext uri="{BB962C8B-B14F-4D97-AF65-F5344CB8AC3E}">
        <p14:creationId xmlns:p14="http://schemas.microsoft.com/office/powerpoint/2010/main" val="1847550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EA6AAC-A579-D448-A497-D11B305B79F1}" type="datetimeFigureOut">
              <a:rPr lang="en-US" smtClean="0"/>
              <a:t>5/15/24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CEB6E0-1884-0340-BC61-177972FC9F67}" type="slidenum">
              <a:rPr lang="en-US" smtClean="0"/>
              <a:t>‹#›</a:t>
            </a:fld>
            <a:endParaRPr lang="en-US"/>
          </a:p>
        </p:txBody>
      </p:sp>
    </p:spTree>
    <p:extLst>
      <p:ext uri="{BB962C8B-B14F-4D97-AF65-F5344CB8AC3E}">
        <p14:creationId xmlns:p14="http://schemas.microsoft.com/office/powerpoint/2010/main" val="2459555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ABCEB6E0-1884-0340-BC61-177972FC9F67}" type="slidenum">
              <a:rPr lang="en-US" smtClean="0"/>
              <a:t>1</a:t>
            </a:fld>
            <a:endParaRPr lang="en-US"/>
          </a:p>
        </p:txBody>
      </p:sp>
      <p:sp>
        <p:nvSpPr>
          <p:cNvPr id="3" name="Notes Placeholder 2">
            <a:extLst>
              <a:ext uri="{FF2B5EF4-FFF2-40B4-BE49-F238E27FC236}">
                <a16:creationId xmlns:a16="http://schemas.microsoft.com/office/drawing/2014/main" id="{7699E0A1-9189-B30D-4829-6DED17647B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Welcome to our presentation on creating a grief recovery group for widowers. We'll explore how this group can provide essential support and guidance for those navigating the journey of loss.</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435077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be discussing the creation of a grief recovery group tailored specifically for adults who have experienced the loss of a partner. Our aim is to provide a supportive environment to navigate the challenging journey of loss. </a:t>
            </a: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Grief can be an isolating experience, especially for adults who have lost their partners. This group aims to break that isolation by offering a supportive community where people can share their experiences and support one another through the grieving process.</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BCEB6E0-1884-0340-BC61-177972FC9F67}" type="slidenum">
              <a:rPr lang="en-US" smtClean="0"/>
              <a:t>2</a:t>
            </a:fld>
            <a:endParaRPr lang="en-US"/>
          </a:p>
        </p:txBody>
      </p:sp>
    </p:spTree>
    <p:extLst>
      <p:ext uri="{BB962C8B-B14F-4D97-AF65-F5344CB8AC3E}">
        <p14:creationId xmlns:p14="http://schemas.microsoft.com/office/powerpoint/2010/main" val="3899107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Our group will consist of 10 sessions, each offering a safe space for adults experiencing the loss of their partner to explore their grief journey together. With a limited number of participants, we aim to foster meaningful connections and personalized support.</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14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3</a:t>
            </a:fld>
            <a:endParaRPr lang="en-US"/>
          </a:p>
        </p:txBody>
      </p:sp>
    </p:spTree>
    <p:extLst>
      <p:ext uri="{BB962C8B-B14F-4D97-AF65-F5344CB8AC3E}">
        <p14:creationId xmlns:p14="http://schemas.microsoft.com/office/powerpoint/2010/main" val="3707220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There have been studies of similar bereavement groups. For example, a 1980 study introduced a group therapy program for widows aimed at facilitating the sharing of experiences related to widowhood among women from diverse socioeconomic backgrounds and ages. The authors believed that mixing women of different backgrounds wouldn't compromise the therapeutic quality. The program's goal was to provide a safe environment for women to share their experiences and find support. Participants were selected from hospital records based on the duration of widowhood (6 to 14 months). The group sessions encouraged open discussions about grief, guilt, and the challenges of widowhood, fostering a sense of group identity and supporting participants in dealing with their emotions effectively (Toth &amp; Toth, 1980). </a:t>
            </a:r>
            <a:endParaRPr lang="en-US" sz="1800" dirty="0">
              <a:effectLst/>
              <a:latin typeface="Times New Roman" panose="02020603050405020304" pitchFamily="18" charset="0"/>
              <a:ea typeface="Times New Roman" panose="02020603050405020304" pitchFamily="18" charset="0"/>
            </a:endParaRP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4</a:t>
            </a:fld>
            <a:endParaRPr lang="en-US"/>
          </a:p>
        </p:txBody>
      </p:sp>
    </p:spTree>
    <p:extLst>
      <p:ext uri="{BB962C8B-B14F-4D97-AF65-F5344CB8AC3E}">
        <p14:creationId xmlns:p14="http://schemas.microsoft.com/office/powerpoint/2010/main" val="2936434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primary goal is to help adults experiencing the loss of a partner cope with the loss and navigate the grieving process.  Secondary goals include providing emotional support, fostering resilience, and promoting healthy coping strategies. </a:t>
            </a: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We aim to help adults experiencing the loss of their partner find healing and meaning in the midst of their grief. By providing a supportive environment and practical tools, we aim to empower participants to navigate their grief journey with resilience and hope.</a:t>
            </a:r>
            <a:endParaRPr lang="en-US" sz="1800" dirty="0">
              <a:effectLst/>
              <a:latin typeface="Times New Roman" panose="02020603050405020304" pitchFamily="18" charset="0"/>
              <a:ea typeface="Times New Roman" panose="02020603050405020304" pitchFamily="18" charset="0"/>
            </a:endParaRPr>
          </a:p>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Furthermore, one of the main objectives of a bereavement group is to help participants understand that grief is a long-term process, extending over years rather than months. It unfolds differently for each individual, as eloquently expressed by one widow: "You never really get over the loss, but the challenge is learning how to live with it." My aim is to provide clarity regarding the group's purpose and structure, fostering a culture of mutual support among members. This psychoeducational group offers education, emotional support, and encouragement for social interaction. It serves as a platform for addressing emotional needs, dispelling myths about grief, and fostering the development of new relationships beyond the group. To cultivate strong group cohesion and trust, I have structured the group as closed and time-limited, spanning 8 to 10 sessions, each lasting 2 hours, with a maximum of eight members (Corey et al, 2018). </a:t>
            </a:r>
            <a:endParaRPr lang="en-US" sz="1800" dirty="0">
              <a:effectLst/>
              <a:latin typeface="Times New Roman" panose="02020603050405020304" pitchFamily="18" charset="0"/>
              <a:ea typeface="Times New Roman" panose="02020603050405020304" pitchFamily="18" charset="0"/>
            </a:endParaRP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5</a:t>
            </a:fld>
            <a:endParaRPr lang="en-US"/>
          </a:p>
        </p:txBody>
      </p:sp>
    </p:spTree>
    <p:extLst>
      <p:ext uri="{BB962C8B-B14F-4D97-AF65-F5344CB8AC3E}">
        <p14:creationId xmlns:p14="http://schemas.microsoft.com/office/powerpoint/2010/main" val="633073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973138"/>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Adjusting to a new identity after trauma can trigger a range of challenges, spanning mental, social, behavioral, and biological realms. These challenges often manifest as stress, anxiety, and depression, posing significant hurdles to overcome. While spousal loss affects both genders, its psychological toll is particularly profound in women. Widows in developing countries face heightened vulnerability due to distinct social, cultural, and economic factors. Consequently, stress emerges as a primary driver of psychological distress among widows, warranting targeted interventions for their mental wellbeing (Ali &amp; </a:t>
            </a:r>
            <a:r>
              <a:rPr lang="en-US" sz="1800" dirty="0" err="1">
                <a:effectLst/>
                <a:latin typeface="Times New Roman" panose="02020603050405020304" pitchFamily="18" charset="0"/>
                <a:ea typeface="Times New Roman" panose="02020603050405020304" pitchFamily="18" charset="0"/>
                <a:cs typeface="Calibri" panose="020F0502020204030204" pitchFamily="34" charset="0"/>
              </a:rPr>
              <a:t>Shanif</a:t>
            </a: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 2016).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CBT techniques will be utilized to help widowers identify and challenge unhelpful thought patterns and behaviors associated with grief. CBT offers practical tools to manage emotions, reframe negative thoughts, and develop coping skills. By integrating CBT principles into our group sessions, we can help widowers identify unhelpful thought patterns and develop healthier coping strategies.</a:t>
            </a:r>
            <a:endParaRPr lang="en-US" sz="1800" dirty="0">
              <a:effectLst/>
              <a:latin typeface="Times New Roman" panose="02020603050405020304" pitchFamily="18" charset="0"/>
              <a:ea typeface="Times New Roman" panose="02020603050405020304" pitchFamily="18" charset="0"/>
            </a:endParaRPr>
          </a:p>
          <a:p>
            <a:pPr algn="l">
              <a:buFontTx/>
              <a:buNone/>
            </a:pPr>
            <a:endParaRPr lang="en-US" sz="2000" b="0" i="0" u="none" strike="noStrike" dirty="0">
              <a:solidFill>
                <a:srgbClr val="ECECEC"/>
              </a:solidFill>
              <a:effectLst/>
              <a:latin typeface="Söhne"/>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6</a:t>
            </a:fld>
            <a:endParaRPr lang="en-US"/>
          </a:p>
        </p:txBody>
      </p:sp>
    </p:spTree>
    <p:extLst>
      <p:ext uri="{BB962C8B-B14F-4D97-AF65-F5344CB8AC3E}">
        <p14:creationId xmlns:p14="http://schemas.microsoft.com/office/powerpoint/2010/main" val="2168493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973138"/>
            <a:ext cx="5486400" cy="3086100"/>
          </a:xfrm>
        </p:spPr>
      </p:sp>
      <p:sp>
        <p:nvSpPr>
          <p:cNvPr id="3" name="Notes Placeholder 2"/>
          <p:cNvSpPr>
            <a:spLocks noGrp="1"/>
          </p:cNvSpPr>
          <p:nvPr>
            <p:ph type="body" idx="1"/>
          </p:nvPr>
        </p:nvSpPr>
        <p:spPr>
          <a:xfrm>
            <a:off x="685800" y="4400549"/>
            <a:ext cx="5486400" cy="4284663"/>
          </a:xfrm>
        </p:spPr>
        <p: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Upholding confidentiality, informed consent, and respect for autonomy are paramount in our group. We want participants to feel safe and empowered to share their experiences while knowing their privacy is respected.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Confidentiality: All information shared within the group will be kept confidential unless there is a risk of harm to oneself or others.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Informed Consent: Participants will be fully informed about the nature and purpose of the group before joining.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Respect for Autonomy: Participants have the right to choose their level of participation and to withdraw from the group at any time.</a:t>
            </a:r>
            <a:endParaRPr lang="en-US" sz="1800" dirty="0">
              <a:effectLst/>
              <a:latin typeface="Times New Roman" panose="02020603050405020304" pitchFamily="18" charset="0"/>
              <a:ea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7</a:t>
            </a:fld>
            <a:endParaRPr lang="en-US"/>
          </a:p>
        </p:txBody>
      </p:sp>
    </p:spTree>
    <p:extLst>
      <p:ext uri="{BB962C8B-B14F-4D97-AF65-F5344CB8AC3E}">
        <p14:creationId xmlns:p14="http://schemas.microsoft.com/office/powerpoint/2010/main" val="159410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04108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Gathering basic demographic information ensures we can tailor our support to the needs of each participant while also maintaining contact for logistical purposes. The screening and selection process significantly influence the group's success. Identifying individuals who are likely to benefit from group participation is crucial. One aspect to consider is the time elapsed since the loss occurred. Those who have experienced loss within 12 weeks may not be emotionally ready for group therapy. Individuals dealing with additional psychological, emotional, interpersonal, or crisis issues may also not be suitable candidates as they could disrupt the group focus on grieving. It's important to exclude individuals with serious pathology as they may hinder the group dynamics. Participants with basic social skills and a willingness to self-disclose tend to enhance the group experience, making it more fulfilling and advantageous for all involved (Corey et al, 2018).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BCEB6E0-1884-0340-BC61-177972FC9F67}" type="slidenum">
              <a:rPr lang="en-US" smtClean="0"/>
              <a:t>8</a:t>
            </a:fld>
            <a:endParaRPr lang="en-US"/>
          </a:p>
        </p:txBody>
      </p:sp>
    </p:spTree>
    <p:extLst>
      <p:ext uri="{BB962C8B-B14F-4D97-AF65-F5344CB8AC3E}">
        <p14:creationId xmlns:p14="http://schemas.microsoft.com/office/powerpoint/2010/main" val="2675995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Understanding the individual experiences and challenges of each widower helps us ensure the group can provide meaningful support that addresses their specific needs.</a:t>
            </a:r>
            <a:endParaRPr lang="en-US" sz="1800" dirty="0">
              <a:effectLst/>
              <a:latin typeface="Times New Roman" panose="02020603050405020304" pitchFamily="18" charset="0"/>
              <a:ea typeface="Times New Roman" panose="02020603050405020304" pitchFamily="18" charset="0"/>
            </a:endParaRPr>
          </a:p>
          <a:p>
            <a:endParaRPr lang="en-US" sz="1400" b="0" i="0" u="none" strike="noStrike" kern="1200" dirty="0">
              <a:solidFill>
                <a:schemeClr val="tx1"/>
              </a:solidFill>
              <a:effectLs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9</a:t>
            </a:fld>
            <a:endParaRPr lang="en-US"/>
          </a:p>
        </p:txBody>
      </p:sp>
    </p:spTree>
    <p:extLst>
      <p:ext uri="{BB962C8B-B14F-4D97-AF65-F5344CB8AC3E}">
        <p14:creationId xmlns:p14="http://schemas.microsoft.com/office/powerpoint/2010/main" val="950644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By exploring expectations and coping mechanisms, we can better understand how each participant approaches their grief and tailor our group sessions accordingly.</a:t>
            </a:r>
            <a:endParaRPr lang="en-US" sz="1800" dirty="0">
              <a:effectLst/>
              <a:latin typeface="Times New Roman" panose="02020603050405020304" pitchFamily="18" charset="0"/>
              <a:ea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10</a:t>
            </a:fld>
            <a:endParaRPr lang="en-US"/>
          </a:p>
        </p:txBody>
      </p:sp>
    </p:spTree>
    <p:extLst>
      <p:ext uri="{BB962C8B-B14F-4D97-AF65-F5344CB8AC3E}">
        <p14:creationId xmlns:p14="http://schemas.microsoft.com/office/powerpoint/2010/main" val="169159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Identifying potential crisis situations or cultural considerations allows us to provide appropriate support and ensure the safety and comfort of all participants.</a:t>
            </a:r>
            <a:endParaRPr lang="en-US" sz="1800" dirty="0">
              <a:effectLst/>
              <a:latin typeface="Times New Roman" panose="02020603050405020304" pitchFamily="18" charset="0"/>
              <a:ea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11</a:t>
            </a:fld>
            <a:endParaRPr lang="en-US"/>
          </a:p>
        </p:txBody>
      </p:sp>
      <p:sp>
        <p:nvSpPr>
          <p:cNvPr id="5" name="TextBox 4">
            <a:extLst>
              <a:ext uri="{FF2B5EF4-FFF2-40B4-BE49-F238E27FC236}">
                <a16:creationId xmlns:a16="http://schemas.microsoft.com/office/drawing/2014/main" id="{93DD6A30-48A8-C5C1-0FBD-8F09BA0F498C}"/>
              </a:ext>
            </a:extLst>
          </p:cNvPr>
          <p:cNvSpPr txBox="1"/>
          <p:nvPr/>
        </p:nvSpPr>
        <p:spPr>
          <a:xfrm>
            <a:off x="-2149434" y="-1341912"/>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65795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I devised various exercises to promote interaction among group members, using them as simple tools to initiate engagement. I will demonstrate each exercise to show how it could be done. Some exercises include imagining a trip and selecting group members to accompany you, discussing personal desires, sharing family photos, recalling significant memories, and describing favorite holidays. Additionally, I will utilize the sentence-completion method, which helps members focus and fostered interaction. These exercises facilitated self-disclosure, addressed various themes, and encouraged members to express themselves, ultimately fostering deeper connections among participants and diminishing initial feelings of hopelessness. This approach will effectively </a:t>
            </a:r>
            <a:r>
              <a:rPr lang="en-US" sz="1800" dirty="0" err="1">
                <a:effectLst/>
                <a:latin typeface="Times New Roman" panose="02020603050405020304" pitchFamily="18" charset="0"/>
                <a:ea typeface="Times New Roman" panose="02020603050405020304" pitchFamily="18" charset="0"/>
                <a:cs typeface="Calibri" panose="020F0502020204030204" pitchFamily="34" charset="0"/>
              </a:rPr>
              <a:t>dispell</a:t>
            </a: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 common misconceptions about group dynamics (Corey et al, 2018). </a:t>
            </a:r>
            <a:endParaRPr lang="en-US" sz="1800" dirty="0">
              <a:effectLst/>
              <a:latin typeface="Times New Roman" panose="02020603050405020304" pitchFamily="18" charset="0"/>
              <a:ea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12</a:t>
            </a:fld>
            <a:endParaRPr lang="en-US"/>
          </a:p>
        </p:txBody>
      </p:sp>
      <p:sp>
        <p:nvSpPr>
          <p:cNvPr id="5" name="TextBox 4">
            <a:extLst>
              <a:ext uri="{FF2B5EF4-FFF2-40B4-BE49-F238E27FC236}">
                <a16:creationId xmlns:a16="http://schemas.microsoft.com/office/drawing/2014/main" id="{93DD6A30-48A8-C5C1-0FBD-8F09BA0F498C}"/>
              </a:ext>
            </a:extLst>
          </p:cNvPr>
          <p:cNvSpPr txBox="1"/>
          <p:nvPr/>
        </p:nvSpPr>
        <p:spPr>
          <a:xfrm>
            <a:off x="-2149434" y="-1341912"/>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30568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Counselors play a vital role in providing bereaved individuals with an accurate understanding of the grief process, dispelling notions of abnormality or madness. This typically involves discussions on various aspects of grief, including physical symptoms, suicidal thoughts, medication reliance, depression, typical behaviors, and reactions from others. Wolfelt (2003) introduces a grief model featuring 10 "touchstones" or markers to navigate the complex journey of bereavement. These touchstones, regarded as wisdom teachings, aid group members in comprehending the grief process and themselves better. They encompass acknowledging loss, dispelling misconceptions, embracing uniqueness, exploring emotions, normalizing experiences, recognizing needs, self-care, reaching out, seeking reconciliation, and embracing transformation. These touchstones can structure group sessions over a 10-week period, facilitating profound understanding and healing among participants (Worden, 2002). </a:t>
            </a:r>
            <a:endParaRPr lang="en-US" sz="1800" dirty="0">
              <a:effectLst/>
              <a:latin typeface="Times New Roman" panose="02020603050405020304" pitchFamily="18" charset="0"/>
              <a:ea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13</a:t>
            </a:fld>
            <a:endParaRPr lang="en-US"/>
          </a:p>
        </p:txBody>
      </p:sp>
      <p:sp>
        <p:nvSpPr>
          <p:cNvPr id="5" name="TextBox 4">
            <a:extLst>
              <a:ext uri="{FF2B5EF4-FFF2-40B4-BE49-F238E27FC236}">
                <a16:creationId xmlns:a16="http://schemas.microsoft.com/office/drawing/2014/main" id="{93DD6A30-48A8-C5C1-0FBD-8F09BA0F498C}"/>
              </a:ext>
            </a:extLst>
          </p:cNvPr>
          <p:cNvSpPr txBox="1"/>
          <p:nvPr/>
        </p:nvSpPr>
        <p:spPr>
          <a:xfrm>
            <a:off x="-2149434" y="-1341912"/>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46391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Times New Roman" panose="02020603050405020304" pitchFamily="18" charset="0"/>
                <a:cs typeface="Times New Roman" panose="02020603050405020304" pitchFamily="18" charset="0"/>
              </a:rPr>
              <a:t>In conclusion, this grief recovery group offers a safe and supportive space for widowers to process their grief and find healing. We are committed to providing compassionate support and practical tools to help participants navigate this challenging journey. </a:t>
            </a: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Thank you for joining us today as we explored the creation of a grief recovery group for widowers. We hope this presentation has highlighted the importance of providing tailored support and community for those navigating the journey of grief.</a:t>
            </a:r>
            <a:endParaRPr lang="en-US" sz="1800" dirty="0">
              <a:effectLst/>
              <a:latin typeface="Times New Roman" panose="02020603050405020304" pitchFamily="18" charset="0"/>
              <a:ea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BCEB6E0-1884-0340-BC61-177972FC9F67}" type="slidenum">
              <a:rPr lang="en-US" smtClean="0"/>
              <a:t>14</a:t>
            </a:fld>
            <a:endParaRPr lang="en-US"/>
          </a:p>
        </p:txBody>
      </p:sp>
      <p:sp>
        <p:nvSpPr>
          <p:cNvPr id="5" name="TextBox 4">
            <a:extLst>
              <a:ext uri="{FF2B5EF4-FFF2-40B4-BE49-F238E27FC236}">
                <a16:creationId xmlns:a16="http://schemas.microsoft.com/office/drawing/2014/main" id="{93DD6A30-48A8-C5C1-0FBD-8F09BA0F498C}"/>
              </a:ext>
            </a:extLst>
          </p:cNvPr>
          <p:cNvSpPr txBox="1"/>
          <p:nvPr/>
        </p:nvSpPr>
        <p:spPr>
          <a:xfrm>
            <a:off x="-2149434" y="-1341912"/>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022770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811213"/>
            <a:ext cx="5486400" cy="3086100"/>
          </a:xfrm>
        </p:spPr>
      </p:sp>
      <p:sp>
        <p:nvSpPr>
          <p:cNvPr id="4" name="Slide Number Placeholder 3"/>
          <p:cNvSpPr>
            <a:spLocks noGrp="1"/>
          </p:cNvSpPr>
          <p:nvPr>
            <p:ph type="sldNum" sz="quarter" idx="5"/>
          </p:nvPr>
        </p:nvSpPr>
        <p:spPr/>
        <p:txBody>
          <a:bodyPr/>
          <a:lstStyle/>
          <a:p>
            <a:fld id="{ABCEB6E0-1884-0340-BC61-177972FC9F67}" type="slidenum">
              <a:rPr lang="en-US" smtClean="0"/>
              <a:t>15</a:t>
            </a:fld>
            <a:endParaRPr lang="en-US"/>
          </a:p>
        </p:txBody>
      </p:sp>
      <p:sp>
        <p:nvSpPr>
          <p:cNvPr id="3" name="Notes Placeholder 2">
            <a:extLst>
              <a:ext uri="{FF2B5EF4-FFF2-40B4-BE49-F238E27FC236}">
                <a16:creationId xmlns:a16="http://schemas.microsoft.com/office/drawing/2014/main" id="{1AB0A608-1478-F1A5-6C5B-C3B8A23621F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Calibri" panose="020F0502020204030204" pitchFamily="34" charset="0"/>
              </a:rPr>
              <a:t>Here are the scholarly references that informed our approach to creating this grief recovery group for adults suffering from the loss of their partner.</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2129310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5/15/24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5/15/24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A6D93-2570-8BD5-67A4-368EBC02E525}"/>
              </a:ext>
            </a:extLst>
          </p:cNvPr>
          <p:cNvSpPr>
            <a:spLocks noGrp="1"/>
          </p:cNvSpPr>
          <p:nvPr>
            <p:ph type="ctrTitle"/>
          </p:nvPr>
        </p:nvSpPr>
        <p:spPr/>
        <p:txBody>
          <a:bodyPr/>
          <a:lstStyle/>
          <a:p>
            <a:r>
              <a:rPr lang="en-US" dirty="0"/>
              <a:t>Grief Recovery Group for Widowers</a:t>
            </a:r>
          </a:p>
        </p:txBody>
      </p:sp>
      <p:sp>
        <p:nvSpPr>
          <p:cNvPr id="3" name="Subtitle 2">
            <a:extLst>
              <a:ext uri="{FF2B5EF4-FFF2-40B4-BE49-F238E27FC236}">
                <a16:creationId xmlns:a16="http://schemas.microsoft.com/office/drawing/2014/main" id="{0F99DFAD-3416-C5CE-262E-01CF05EE3FC4}"/>
              </a:ext>
            </a:extLst>
          </p:cNvPr>
          <p:cNvSpPr>
            <a:spLocks noGrp="1"/>
          </p:cNvSpPr>
          <p:nvPr>
            <p:ph type="subTitle" idx="1"/>
          </p:nvPr>
        </p:nvSpPr>
        <p:spPr/>
        <p:txBody>
          <a:bodyPr/>
          <a:lstStyle/>
          <a:p>
            <a:r>
              <a:rPr lang="en-US" dirty="0"/>
              <a:t>Grand Canyon University</a:t>
            </a:r>
          </a:p>
          <a:p>
            <a:r>
              <a:rPr lang="en-US" dirty="0"/>
              <a:t>Presented by: Lissette Valle</a:t>
            </a:r>
          </a:p>
        </p:txBody>
      </p:sp>
    </p:spTree>
    <p:extLst>
      <p:ext uri="{BB962C8B-B14F-4D97-AF65-F5344CB8AC3E}">
        <p14:creationId xmlns:p14="http://schemas.microsoft.com/office/powerpoint/2010/main" val="3188397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DA21-A957-9521-83C4-8467205F92C7}"/>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4DEE7A0B-30C5-60CD-ACB3-046A39710EE6}"/>
              </a:ext>
            </a:extLst>
          </p:cNvPr>
          <p:cNvSpPr>
            <a:spLocks noGrp="1"/>
          </p:cNvSpPr>
          <p:nvPr>
            <p:ph idx="1"/>
          </p:nvPr>
        </p:nvSpPr>
        <p:spPr>
          <a:xfrm>
            <a:off x="677334" y="2290354"/>
            <a:ext cx="8596668" cy="3448595"/>
          </a:xfrm>
          <a:ln>
            <a:solidFill>
              <a:schemeClr val="tx2">
                <a:lumMod val="40000"/>
                <a:lumOff val="60000"/>
              </a:schemeClr>
            </a:solidFill>
          </a:ln>
        </p:spPr>
        <p:txBody>
          <a:bodyPr>
            <a:normAutofit/>
          </a:bodyPr>
          <a:lstStyle/>
          <a:p>
            <a:pPr marL="0" indent="0">
              <a:buNone/>
            </a:pPr>
            <a:endParaRPr lang="en-US" dirty="0"/>
          </a:p>
          <a:p>
            <a:pPr>
              <a:spcAft>
                <a:spcPts val="1200"/>
              </a:spcAft>
            </a:pPr>
            <a:r>
              <a:rPr lang="en-US" sz="2400" dirty="0"/>
              <a:t>Group recovery tailored for widowers</a:t>
            </a:r>
          </a:p>
          <a:p>
            <a:pPr>
              <a:spcAft>
                <a:spcPts val="1200"/>
              </a:spcAft>
            </a:pPr>
            <a:r>
              <a:rPr lang="en-US" sz="2400" dirty="0"/>
              <a:t>Provides supportive environment</a:t>
            </a:r>
          </a:p>
          <a:p>
            <a:pPr>
              <a:spcAft>
                <a:spcPts val="1200"/>
              </a:spcAft>
            </a:pPr>
            <a:r>
              <a:rPr lang="en-US" sz="2400" dirty="0"/>
              <a:t>Help through stages of loss</a:t>
            </a:r>
          </a:p>
          <a:p>
            <a:endParaRPr lang="en-US" dirty="0"/>
          </a:p>
          <a:p>
            <a:pPr marL="0" indent="0">
              <a:buNone/>
            </a:pPr>
            <a:endParaRPr lang="en-US" b="1"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endParaRPr lang="en-US" dirty="0"/>
          </a:p>
          <a:p>
            <a:endParaRPr lang="en-US" dirty="0"/>
          </a:p>
        </p:txBody>
      </p:sp>
    </p:spTree>
    <p:extLst>
      <p:ext uri="{BB962C8B-B14F-4D97-AF65-F5344CB8AC3E}">
        <p14:creationId xmlns:p14="http://schemas.microsoft.com/office/powerpoint/2010/main" val="1517451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26F4-3110-A3B3-E95C-16671345CC41}"/>
              </a:ext>
            </a:extLst>
          </p:cNvPr>
          <p:cNvSpPr>
            <a:spLocks noGrp="1"/>
          </p:cNvSpPr>
          <p:nvPr>
            <p:ph type="title"/>
          </p:nvPr>
        </p:nvSpPr>
        <p:spPr/>
        <p:txBody>
          <a:bodyPr/>
          <a:lstStyle/>
          <a:p>
            <a:r>
              <a:rPr lang="en-US" dirty="0"/>
              <a:t>Group Details</a:t>
            </a:r>
          </a:p>
        </p:txBody>
      </p:sp>
      <p:sp>
        <p:nvSpPr>
          <p:cNvPr id="3" name="Content Placeholder 2">
            <a:extLst>
              <a:ext uri="{FF2B5EF4-FFF2-40B4-BE49-F238E27FC236}">
                <a16:creationId xmlns:a16="http://schemas.microsoft.com/office/drawing/2014/main" id="{FD4B8519-9DEC-B0F1-CC4B-40D4F9547D1B}"/>
              </a:ext>
            </a:extLst>
          </p:cNvPr>
          <p:cNvSpPr>
            <a:spLocks noGrp="1"/>
          </p:cNvSpPr>
          <p:nvPr>
            <p:ph idx="1"/>
          </p:nvPr>
        </p:nvSpPr>
        <p:spPr>
          <a:xfrm>
            <a:off x="677334" y="2078182"/>
            <a:ext cx="8596668" cy="3963180"/>
          </a:xfrm>
        </p:spPr>
        <p:txBody>
          <a:bodyPr>
            <a:normAutofit/>
          </a:bodyPr>
          <a:lstStyle/>
          <a:p>
            <a:pPr>
              <a:spcAft>
                <a:spcPts val="1200"/>
              </a:spcAft>
            </a:pPr>
            <a:r>
              <a:rPr lang="en-US" sz="2400" dirty="0"/>
              <a:t>Group Type: Grief Recovery</a:t>
            </a:r>
          </a:p>
          <a:p>
            <a:pPr>
              <a:spcAft>
                <a:spcPts val="1200"/>
              </a:spcAft>
            </a:pPr>
            <a:r>
              <a:rPr lang="en-US" sz="2400" dirty="0"/>
              <a:t>Duration: 10 sessions</a:t>
            </a:r>
          </a:p>
          <a:p>
            <a:pPr>
              <a:spcAft>
                <a:spcPts val="1200"/>
              </a:spcAft>
            </a:pPr>
            <a:r>
              <a:rPr lang="en-US" sz="2400" dirty="0"/>
              <a:t>Participants: 8-10 adults who have experienced the loss of a partner</a:t>
            </a:r>
          </a:p>
          <a:p>
            <a:endParaRPr lang="en-US" sz="1800" dirty="0">
              <a:solidFill>
                <a:srgbClr val="212121"/>
              </a:solidFill>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522397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26F4-3110-A3B3-E95C-16671345CC41}"/>
              </a:ext>
            </a:extLst>
          </p:cNvPr>
          <p:cNvSpPr>
            <a:spLocks noGrp="1"/>
          </p:cNvSpPr>
          <p:nvPr>
            <p:ph type="title"/>
          </p:nvPr>
        </p:nvSpPr>
        <p:spPr>
          <a:xfrm>
            <a:off x="677334" y="609600"/>
            <a:ext cx="8596668" cy="827314"/>
          </a:xfrm>
        </p:spPr>
        <p:txBody>
          <a:bodyPr/>
          <a:lstStyle/>
          <a:p>
            <a:r>
              <a:rPr lang="en-US" dirty="0"/>
              <a:t>Study Findings	</a:t>
            </a:r>
          </a:p>
        </p:txBody>
      </p:sp>
      <p:sp>
        <p:nvSpPr>
          <p:cNvPr id="3" name="Content Placeholder 2">
            <a:extLst>
              <a:ext uri="{FF2B5EF4-FFF2-40B4-BE49-F238E27FC236}">
                <a16:creationId xmlns:a16="http://schemas.microsoft.com/office/drawing/2014/main" id="{FD4B8519-9DEC-B0F1-CC4B-40D4F9547D1B}"/>
              </a:ext>
            </a:extLst>
          </p:cNvPr>
          <p:cNvSpPr>
            <a:spLocks noGrp="1"/>
          </p:cNvSpPr>
          <p:nvPr>
            <p:ph idx="1"/>
          </p:nvPr>
        </p:nvSpPr>
        <p:spPr>
          <a:xfrm>
            <a:off x="677334" y="2078182"/>
            <a:ext cx="8596668" cy="3963180"/>
          </a:xfrm>
        </p:spPr>
        <p:txBody>
          <a:bodyPr>
            <a:normAutofit/>
          </a:bodyPr>
          <a:lstStyle/>
          <a:p>
            <a:pPr>
              <a:spcAft>
                <a:spcPts val="1200"/>
              </a:spcAft>
            </a:pPr>
            <a:r>
              <a:rPr lang="en-US" dirty="0"/>
              <a:t>Article: Group Work with Widows</a:t>
            </a:r>
          </a:p>
          <a:p>
            <a:pPr>
              <a:spcAft>
                <a:spcPts val="1200"/>
              </a:spcAft>
            </a:pPr>
            <a:r>
              <a:rPr lang="en-US" dirty="0"/>
              <a:t>Authors: Andre Toth and Susan Toth</a:t>
            </a:r>
          </a:p>
          <a:p>
            <a:pPr>
              <a:spcAft>
                <a:spcPts val="1200"/>
              </a:spcAft>
            </a:pPr>
            <a:r>
              <a:rPr lang="en-US" dirty="0"/>
              <a:t>Participants: Women who lost their husbands within the past 6-14 months</a:t>
            </a:r>
          </a:p>
          <a:p>
            <a:pPr>
              <a:spcAft>
                <a:spcPts val="1200"/>
              </a:spcAft>
            </a:pPr>
            <a:r>
              <a:rPr lang="en-US" dirty="0"/>
              <a:t>Demographic : Diverse socioeconomic background and ages</a:t>
            </a:r>
          </a:p>
          <a:p>
            <a:pPr>
              <a:spcAft>
                <a:spcPts val="1200"/>
              </a:spcAft>
            </a:pPr>
            <a:r>
              <a:rPr lang="en-US" dirty="0"/>
              <a:t>Discussions: Sorrow, guilt, and grieving process</a:t>
            </a:r>
          </a:p>
          <a:p>
            <a:pPr>
              <a:spcAft>
                <a:spcPts val="1200"/>
              </a:spcAft>
            </a:pPr>
            <a:r>
              <a:rPr lang="en-US" dirty="0"/>
              <a:t>Findings: Group provided protected environment which allowed group identity to develop insight and courage to deal effectively with the loss  </a:t>
            </a:r>
          </a:p>
        </p:txBody>
      </p:sp>
    </p:spTree>
    <p:extLst>
      <p:ext uri="{BB962C8B-B14F-4D97-AF65-F5344CB8AC3E}">
        <p14:creationId xmlns:p14="http://schemas.microsoft.com/office/powerpoint/2010/main" val="1233305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F26F4-3110-A3B3-E95C-16671345CC41}"/>
              </a:ext>
            </a:extLst>
          </p:cNvPr>
          <p:cNvSpPr>
            <a:spLocks noGrp="1"/>
          </p:cNvSpPr>
          <p:nvPr>
            <p:ph type="title"/>
          </p:nvPr>
        </p:nvSpPr>
        <p:spPr>
          <a:xfrm>
            <a:off x="677334" y="609600"/>
            <a:ext cx="8596668" cy="827314"/>
          </a:xfrm>
        </p:spPr>
        <p:txBody>
          <a:bodyPr/>
          <a:lstStyle/>
          <a:p>
            <a:r>
              <a:rPr lang="en-US" dirty="0"/>
              <a:t>Goal of the Group	</a:t>
            </a:r>
          </a:p>
        </p:txBody>
      </p:sp>
      <p:sp>
        <p:nvSpPr>
          <p:cNvPr id="3" name="Content Placeholder 2">
            <a:extLst>
              <a:ext uri="{FF2B5EF4-FFF2-40B4-BE49-F238E27FC236}">
                <a16:creationId xmlns:a16="http://schemas.microsoft.com/office/drawing/2014/main" id="{FD4B8519-9DEC-B0F1-CC4B-40D4F9547D1B}"/>
              </a:ext>
            </a:extLst>
          </p:cNvPr>
          <p:cNvSpPr>
            <a:spLocks noGrp="1"/>
          </p:cNvSpPr>
          <p:nvPr>
            <p:ph idx="1"/>
          </p:nvPr>
        </p:nvSpPr>
        <p:spPr>
          <a:xfrm>
            <a:off x="677334" y="2078182"/>
            <a:ext cx="8596668" cy="3963180"/>
          </a:xfrm>
        </p:spPr>
        <p:txBody>
          <a:bodyPr>
            <a:normAutofit/>
          </a:bodyPr>
          <a:lstStyle/>
          <a:p>
            <a:pPr>
              <a:spcAft>
                <a:spcPts val="1200"/>
              </a:spcAft>
            </a:pPr>
            <a:r>
              <a:rPr lang="en-US" dirty="0"/>
              <a:t>Help cope with loss of partner</a:t>
            </a:r>
          </a:p>
          <a:p>
            <a:pPr>
              <a:spcAft>
                <a:spcPts val="1200"/>
              </a:spcAft>
            </a:pPr>
            <a:r>
              <a:rPr lang="en-US" dirty="0"/>
              <a:t>Navigate grieving process</a:t>
            </a:r>
          </a:p>
          <a:p>
            <a:pPr>
              <a:spcAft>
                <a:spcPts val="1200"/>
              </a:spcAft>
            </a:pPr>
            <a:r>
              <a:rPr lang="en-US" dirty="0"/>
              <a:t>Emotional Support</a:t>
            </a:r>
          </a:p>
          <a:p>
            <a:pPr>
              <a:spcAft>
                <a:spcPts val="1200"/>
              </a:spcAft>
            </a:pPr>
            <a:r>
              <a:rPr lang="en-US" dirty="0"/>
              <a:t>Fostering resilience</a:t>
            </a:r>
          </a:p>
          <a:p>
            <a:pPr>
              <a:spcAft>
                <a:spcPts val="1200"/>
              </a:spcAft>
            </a:pPr>
            <a:r>
              <a:rPr lang="en-US" dirty="0"/>
              <a:t>Promoting healthy coping strategies</a:t>
            </a:r>
          </a:p>
          <a:p>
            <a:pPr>
              <a:spcAft>
                <a:spcPts val="1200"/>
              </a:spcAft>
            </a:pPr>
            <a:r>
              <a:rPr lang="en-US" dirty="0"/>
              <a:t>Understand the grief process</a:t>
            </a:r>
          </a:p>
        </p:txBody>
      </p:sp>
    </p:spTree>
    <p:extLst>
      <p:ext uri="{BB962C8B-B14F-4D97-AF65-F5344CB8AC3E}">
        <p14:creationId xmlns:p14="http://schemas.microsoft.com/office/powerpoint/2010/main" val="2300285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A4D78-4274-CE3C-979F-9D9285833F77}"/>
              </a:ext>
            </a:extLst>
          </p:cNvPr>
          <p:cNvSpPr>
            <a:spLocks noGrp="1"/>
          </p:cNvSpPr>
          <p:nvPr>
            <p:ph type="title"/>
          </p:nvPr>
        </p:nvSpPr>
        <p:spPr/>
        <p:txBody>
          <a:bodyPr/>
          <a:lstStyle/>
          <a:p>
            <a:r>
              <a:rPr lang="en-US" dirty="0"/>
              <a:t>Theoretical Approach: Cognitive-Behavioral Therapy (CBT)</a:t>
            </a:r>
          </a:p>
        </p:txBody>
      </p:sp>
      <p:sp>
        <p:nvSpPr>
          <p:cNvPr id="3" name="Content Placeholder 2">
            <a:extLst>
              <a:ext uri="{FF2B5EF4-FFF2-40B4-BE49-F238E27FC236}">
                <a16:creationId xmlns:a16="http://schemas.microsoft.com/office/drawing/2014/main" id="{46051F37-E2E9-CB76-3A34-FD6FA43F3293}"/>
              </a:ext>
            </a:extLst>
          </p:cNvPr>
          <p:cNvSpPr>
            <a:spLocks noGrp="1"/>
          </p:cNvSpPr>
          <p:nvPr>
            <p:ph idx="1"/>
          </p:nvPr>
        </p:nvSpPr>
        <p:spPr>
          <a:xfrm>
            <a:off x="677334" y="2159726"/>
            <a:ext cx="8596668" cy="3890346"/>
          </a:xfrm>
        </p:spPr>
        <p:txBody>
          <a:bodyPr/>
          <a:lstStyle/>
          <a:p>
            <a:pPr>
              <a:spcAft>
                <a:spcPts val="1200"/>
              </a:spcAft>
            </a:pPr>
            <a:r>
              <a:rPr lang="en-US" dirty="0"/>
              <a:t>Identify unhelpful thought patterns and behaviors</a:t>
            </a:r>
          </a:p>
          <a:p>
            <a:pPr>
              <a:spcAft>
                <a:spcPts val="1200"/>
              </a:spcAft>
            </a:pPr>
            <a:r>
              <a:rPr lang="en-US" dirty="0"/>
              <a:t>Challenge unhelpful thought patterns and behaviors</a:t>
            </a:r>
          </a:p>
          <a:p>
            <a:pPr>
              <a:spcAft>
                <a:spcPts val="1200"/>
              </a:spcAft>
            </a:pPr>
            <a:r>
              <a:rPr lang="en-US" dirty="0"/>
              <a:t>Offer practical tools to manage emotions</a:t>
            </a:r>
          </a:p>
          <a:p>
            <a:pPr>
              <a:spcAft>
                <a:spcPts val="1200"/>
              </a:spcAft>
            </a:pPr>
            <a:r>
              <a:rPr lang="en-US" dirty="0"/>
              <a:t>Help reframing negative thoughts</a:t>
            </a:r>
          </a:p>
          <a:p>
            <a:pPr>
              <a:spcAft>
                <a:spcPts val="1200"/>
              </a:spcAft>
            </a:pPr>
            <a:r>
              <a:rPr lang="en-US" dirty="0"/>
              <a:t>Develop coping skills</a:t>
            </a:r>
          </a:p>
          <a:p>
            <a:endParaRPr lang="en-US" dirty="0"/>
          </a:p>
          <a:p>
            <a:endParaRPr lang="en-US" sz="1800" dirty="0">
              <a:solidFill>
                <a:srgbClr val="212121"/>
              </a:solidFill>
              <a:effectLst/>
              <a:latin typeface="Times New Roman" panose="02020603050405020304" pitchFamily="18" charset="0"/>
              <a:ea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2152856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A4D78-4274-CE3C-979F-9D9285833F77}"/>
              </a:ext>
            </a:extLst>
          </p:cNvPr>
          <p:cNvSpPr>
            <a:spLocks noGrp="1"/>
          </p:cNvSpPr>
          <p:nvPr>
            <p:ph type="title"/>
          </p:nvPr>
        </p:nvSpPr>
        <p:spPr>
          <a:xfrm>
            <a:off x="677334" y="609600"/>
            <a:ext cx="8596668" cy="889417"/>
          </a:xfrm>
        </p:spPr>
        <p:txBody>
          <a:bodyPr/>
          <a:lstStyle/>
          <a:p>
            <a:r>
              <a:rPr lang="en-US" dirty="0"/>
              <a:t>Ethical Considerations</a:t>
            </a:r>
          </a:p>
        </p:txBody>
      </p:sp>
      <p:sp>
        <p:nvSpPr>
          <p:cNvPr id="3" name="Content Placeholder 2">
            <a:extLst>
              <a:ext uri="{FF2B5EF4-FFF2-40B4-BE49-F238E27FC236}">
                <a16:creationId xmlns:a16="http://schemas.microsoft.com/office/drawing/2014/main" id="{46051F37-E2E9-CB76-3A34-FD6FA43F3293}"/>
              </a:ext>
            </a:extLst>
          </p:cNvPr>
          <p:cNvSpPr>
            <a:spLocks noGrp="1"/>
          </p:cNvSpPr>
          <p:nvPr>
            <p:ph idx="1"/>
          </p:nvPr>
        </p:nvSpPr>
        <p:spPr>
          <a:xfrm>
            <a:off x="677334" y="1499017"/>
            <a:ext cx="8596668" cy="4542346"/>
          </a:xfrm>
        </p:spPr>
        <p:txBody>
          <a:bodyPr/>
          <a:lstStyle/>
          <a:p>
            <a:pPr>
              <a:spcAft>
                <a:spcPts val="1200"/>
              </a:spcAft>
            </a:pPr>
            <a:r>
              <a:rPr lang="en-US" dirty="0"/>
              <a:t>Confidentiality</a:t>
            </a:r>
          </a:p>
          <a:p>
            <a:pPr>
              <a:spcAft>
                <a:spcPts val="1200"/>
              </a:spcAft>
            </a:pPr>
            <a:r>
              <a:rPr lang="en-US" dirty="0"/>
              <a:t>Informed Consent</a:t>
            </a:r>
          </a:p>
          <a:p>
            <a:pPr>
              <a:spcAft>
                <a:spcPts val="1200"/>
              </a:spcAft>
            </a:pPr>
            <a:r>
              <a:rPr lang="en-US" dirty="0"/>
              <a:t>Respect for Autonomy</a:t>
            </a:r>
          </a:p>
          <a:p>
            <a:endParaRPr lang="en-US" dirty="0"/>
          </a:p>
        </p:txBody>
      </p:sp>
    </p:spTree>
    <p:extLst>
      <p:ext uri="{BB962C8B-B14F-4D97-AF65-F5344CB8AC3E}">
        <p14:creationId xmlns:p14="http://schemas.microsoft.com/office/powerpoint/2010/main" val="3162375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EEF7B-D403-C94D-7E94-F68D7E8B1B69}"/>
              </a:ext>
            </a:extLst>
          </p:cNvPr>
          <p:cNvSpPr>
            <a:spLocks noGrp="1"/>
          </p:cNvSpPr>
          <p:nvPr>
            <p:ph type="title"/>
          </p:nvPr>
        </p:nvSpPr>
        <p:spPr/>
        <p:txBody>
          <a:bodyPr>
            <a:normAutofit/>
          </a:bodyPr>
          <a:lstStyle/>
          <a:p>
            <a:r>
              <a:rPr lang="en-US" dirty="0"/>
              <a:t>Screening Questions (Demographics)</a:t>
            </a:r>
            <a:br>
              <a:rPr lang="en-US" dirty="0"/>
            </a:br>
            <a:endParaRPr lang="en-US" dirty="0"/>
          </a:p>
        </p:txBody>
      </p:sp>
      <p:sp>
        <p:nvSpPr>
          <p:cNvPr id="3" name="Content Placeholder 2">
            <a:extLst>
              <a:ext uri="{FF2B5EF4-FFF2-40B4-BE49-F238E27FC236}">
                <a16:creationId xmlns:a16="http://schemas.microsoft.com/office/drawing/2014/main" id="{608DDB43-8C01-9811-29FB-DFFBEAA38283}"/>
              </a:ext>
            </a:extLst>
          </p:cNvPr>
          <p:cNvSpPr>
            <a:spLocks noGrp="1"/>
          </p:cNvSpPr>
          <p:nvPr>
            <p:ph idx="1"/>
          </p:nvPr>
        </p:nvSpPr>
        <p:spPr>
          <a:xfrm>
            <a:off x="677334" y="1378857"/>
            <a:ext cx="8596668" cy="4662506"/>
          </a:xfrm>
        </p:spPr>
        <p:txBody>
          <a:bodyPr>
            <a:normAutofit/>
          </a:bodyPr>
          <a:lstStyle/>
          <a:p>
            <a:pPr marL="0" indent="0">
              <a:buNone/>
            </a:pPr>
            <a:endParaRPr lang="en-US" dirty="0"/>
          </a:p>
          <a:p>
            <a:pPr>
              <a:spcAft>
                <a:spcPts val="1200"/>
              </a:spcAft>
            </a:pPr>
            <a:r>
              <a:rPr lang="en-US" dirty="0"/>
              <a:t>Name</a:t>
            </a:r>
          </a:p>
          <a:p>
            <a:pPr>
              <a:spcAft>
                <a:spcPts val="1200"/>
              </a:spcAft>
            </a:pPr>
            <a:r>
              <a:rPr lang="en-US" dirty="0"/>
              <a:t>Age</a:t>
            </a:r>
          </a:p>
          <a:p>
            <a:pPr>
              <a:spcAft>
                <a:spcPts val="1200"/>
              </a:spcAft>
            </a:pPr>
            <a:r>
              <a:rPr lang="en-US" dirty="0"/>
              <a:t>Address</a:t>
            </a:r>
          </a:p>
          <a:p>
            <a:pPr>
              <a:spcAft>
                <a:spcPts val="1200"/>
              </a:spcAft>
            </a:pPr>
            <a:r>
              <a:rPr lang="en-US" dirty="0"/>
              <a:t>Presenting issue</a:t>
            </a:r>
          </a:p>
          <a:p>
            <a:pPr>
              <a:spcAft>
                <a:spcPts val="1200"/>
              </a:spcAft>
            </a:pPr>
            <a:r>
              <a:rPr lang="en-US" dirty="0"/>
              <a:t>Contact information</a:t>
            </a:r>
          </a:p>
          <a:p>
            <a:pPr marL="457200" lvl="1" indent="0">
              <a:buNone/>
            </a:pPr>
            <a:endParaRPr lang="en-US" dirty="0"/>
          </a:p>
        </p:txBody>
      </p:sp>
    </p:spTree>
    <p:extLst>
      <p:ext uri="{BB962C8B-B14F-4D97-AF65-F5344CB8AC3E}">
        <p14:creationId xmlns:p14="http://schemas.microsoft.com/office/powerpoint/2010/main" val="4051137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8B5BA6-A2B4-4B1C-A941-E0A0F81DCE7F}"/>
              </a:ext>
            </a:extLst>
          </p:cNvPr>
          <p:cNvSpPr>
            <a:spLocks noGrp="1"/>
          </p:cNvSpPr>
          <p:nvPr>
            <p:ph idx="1"/>
          </p:nvPr>
        </p:nvSpPr>
        <p:spPr>
          <a:xfrm>
            <a:off x="677334" y="1706880"/>
            <a:ext cx="8596668" cy="4334482"/>
          </a:xfrm>
        </p:spPr>
        <p:txBody>
          <a:bodyPr>
            <a:normAutofit/>
          </a:bodyPr>
          <a:lstStyle/>
          <a:p>
            <a:pPr marL="0" indent="0">
              <a:buNone/>
            </a:pPr>
            <a:endParaRPr lang="en-US" dirty="0"/>
          </a:p>
          <a:p>
            <a:pPr>
              <a:spcAft>
                <a:spcPts val="1200"/>
              </a:spcAft>
            </a:pPr>
            <a:r>
              <a:rPr lang="en-US" dirty="0"/>
              <a:t>How long ago did your partner pass away?</a:t>
            </a:r>
          </a:p>
          <a:p>
            <a:pPr>
              <a:spcAft>
                <a:spcPts val="1200"/>
              </a:spcAft>
            </a:pPr>
            <a:r>
              <a:rPr lang="en-US" i="0" dirty="0"/>
              <a:t>What </a:t>
            </a:r>
            <a:r>
              <a:rPr lang="en-US" dirty="0"/>
              <a:t>has been the most challenging aspect of your grief journey so far?</a:t>
            </a:r>
          </a:p>
          <a:p>
            <a:pPr>
              <a:spcAft>
                <a:spcPts val="1200"/>
              </a:spcAft>
            </a:pPr>
            <a:r>
              <a:rPr lang="en-US" i="0" dirty="0"/>
              <a:t>Have you received any previous counseling or therapy for your grief?</a:t>
            </a:r>
          </a:p>
          <a:p>
            <a:pPr>
              <a:spcAft>
                <a:spcPts val="1200"/>
              </a:spcAft>
            </a:pPr>
            <a:r>
              <a:rPr lang="en-US" dirty="0"/>
              <a:t>Are you currently taking any medication for mental health concerns related to your grief?</a:t>
            </a:r>
            <a:endParaRPr lang="en-US" i="0" dirty="0"/>
          </a:p>
          <a:p>
            <a:pPr marL="0" indent="0">
              <a:buNone/>
            </a:pPr>
            <a:endParaRPr lang="en-US" dirty="0"/>
          </a:p>
        </p:txBody>
      </p:sp>
      <p:sp>
        <p:nvSpPr>
          <p:cNvPr id="5" name="Title 4">
            <a:extLst>
              <a:ext uri="{FF2B5EF4-FFF2-40B4-BE49-F238E27FC236}">
                <a16:creationId xmlns:a16="http://schemas.microsoft.com/office/drawing/2014/main" id="{06A13586-6E38-6C80-4727-86F0E35D0A40}"/>
              </a:ext>
            </a:extLst>
          </p:cNvPr>
          <p:cNvSpPr>
            <a:spLocks noGrp="1"/>
          </p:cNvSpPr>
          <p:nvPr>
            <p:ph type="title"/>
          </p:nvPr>
        </p:nvSpPr>
        <p:spPr>
          <a:xfrm>
            <a:off x="677334" y="609600"/>
            <a:ext cx="8596668" cy="949377"/>
          </a:xfrm>
        </p:spPr>
        <p:txBody>
          <a:bodyPr/>
          <a:lstStyle/>
          <a:p>
            <a:r>
              <a:rPr lang="en-US" dirty="0"/>
              <a:t>Screening Questions (Continued)</a:t>
            </a:r>
          </a:p>
        </p:txBody>
      </p:sp>
    </p:spTree>
    <p:extLst>
      <p:ext uri="{BB962C8B-B14F-4D97-AF65-F5344CB8AC3E}">
        <p14:creationId xmlns:p14="http://schemas.microsoft.com/office/powerpoint/2010/main" val="811567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CA936-A42B-B42E-2C72-BAA3A85760C7}"/>
              </a:ext>
            </a:extLst>
          </p:cNvPr>
          <p:cNvSpPr>
            <a:spLocks noGrp="1"/>
          </p:cNvSpPr>
          <p:nvPr>
            <p:ph type="title"/>
          </p:nvPr>
        </p:nvSpPr>
        <p:spPr/>
        <p:txBody>
          <a:bodyPr/>
          <a:lstStyle/>
          <a:p>
            <a:r>
              <a:rPr lang="en-US" dirty="0"/>
              <a:t>Screening questions (Continued)</a:t>
            </a:r>
          </a:p>
        </p:txBody>
      </p:sp>
      <p:sp>
        <p:nvSpPr>
          <p:cNvPr id="3" name="Content Placeholder 2">
            <a:extLst>
              <a:ext uri="{FF2B5EF4-FFF2-40B4-BE49-F238E27FC236}">
                <a16:creationId xmlns:a16="http://schemas.microsoft.com/office/drawing/2014/main" id="{C376EF1D-51A9-EB4C-B2EA-C4F04BEDDA18}"/>
              </a:ext>
            </a:extLst>
          </p:cNvPr>
          <p:cNvSpPr>
            <a:spLocks noGrp="1"/>
          </p:cNvSpPr>
          <p:nvPr>
            <p:ph idx="1"/>
          </p:nvPr>
        </p:nvSpPr>
        <p:spPr>
          <a:xfrm>
            <a:off x="677334" y="1930400"/>
            <a:ext cx="8596668" cy="4110963"/>
          </a:xfrm>
        </p:spPr>
        <p:txBody>
          <a:bodyPr/>
          <a:lstStyle/>
          <a:p>
            <a:pPr>
              <a:spcAft>
                <a:spcPts val="1200"/>
              </a:spcAft>
            </a:pPr>
            <a:r>
              <a:rPr lang="en-US" sz="1800" spc="10" dirty="0">
                <a:solidFill>
                  <a:srgbClr val="212121"/>
                </a:solidFill>
                <a:effectLst/>
                <a:latin typeface="inherit"/>
                <a:ea typeface="Times New Roman" panose="02020603050405020304" pitchFamily="18" charset="0"/>
                <a:cs typeface="Open Sans" panose="020B0606030504020204" pitchFamily="34" charset="0"/>
              </a:rPr>
              <a:t>What are the expectations from joining thi</a:t>
            </a:r>
            <a:r>
              <a:rPr lang="en-US" spc="10" dirty="0">
                <a:solidFill>
                  <a:srgbClr val="212121"/>
                </a:solidFill>
                <a:latin typeface="inherit"/>
                <a:ea typeface="Times New Roman" panose="02020603050405020304" pitchFamily="18" charset="0"/>
                <a:cs typeface="Open Sans" panose="020B0606030504020204" pitchFamily="34" charset="0"/>
              </a:rPr>
              <a:t>s grief recovery group?</a:t>
            </a:r>
          </a:p>
          <a:p>
            <a:pPr>
              <a:spcAft>
                <a:spcPts val="1200"/>
              </a:spcAft>
            </a:pPr>
            <a:r>
              <a:rPr lang="en-US" sz="1800" spc="10" dirty="0">
                <a:solidFill>
                  <a:srgbClr val="212121"/>
                </a:solidFill>
                <a:effectLst/>
                <a:latin typeface="inherit"/>
                <a:ea typeface="Times New Roman" panose="02020603050405020304" pitchFamily="18" charset="0"/>
                <a:cs typeface="Open Sans" panose="020B0606030504020204" pitchFamily="34" charset="0"/>
              </a:rPr>
              <a:t>How do you typically cope with difficult emotions or situations?</a:t>
            </a:r>
          </a:p>
          <a:p>
            <a:pPr>
              <a:spcAft>
                <a:spcPts val="1200"/>
              </a:spcAft>
            </a:pPr>
            <a:r>
              <a:rPr lang="en-US" spc="10" dirty="0">
                <a:solidFill>
                  <a:srgbClr val="212121"/>
                </a:solidFill>
                <a:latin typeface="inherit"/>
                <a:ea typeface="Times New Roman" panose="02020603050405020304" pitchFamily="18" charset="0"/>
                <a:cs typeface="Open Sans" panose="020B0606030504020204" pitchFamily="34" charset="0"/>
              </a:rPr>
              <a:t>Are there specific topics or issues related to your grief that you would like to address in the group?</a:t>
            </a:r>
          </a:p>
          <a:p>
            <a:pPr>
              <a:spcAft>
                <a:spcPts val="1200"/>
              </a:spcAft>
            </a:pPr>
            <a:r>
              <a:rPr lang="en-US" sz="1800" spc="10" dirty="0">
                <a:solidFill>
                  <a:srgbClr val="212121"/>
                </a:solidFill>
                <a:effectLst/>
                <a:latin typeface="inherit"/>
                <a:ea typeface="Times New Roman" panose="02020603050405020304" pitchFamily="18" charset="0"/>
                <a:cs typeface="Open Sans" panose="020B0606030504020204" pitchFamily="34" charset="0"/>
              </a:rPr>
              <a:t>Hav</a:t>
            </a:r>
            <a:r>
              <a:rPr lang="en-US" spc="10" dirty="0">
                <a:solidFill>
                  <a:srgbClr val="212121"/>
                </a:solidFill>
                <a:latin typeface="inherit"/>
                <a:ea typeface="Times New Roman" panose="02020603050405020304" pitchFamily="18" charset="0"/>
                <a:cs typeface="Open Sans" panose="020B0606030504020204" pitchFamily="34" charset="0"/>
              </a:rPr>
              <a:t>e you experienced any significant life changes or stressors since the loss of your partner?</a:t>
            </a:r>
            <a:endParaRPr lang="en-US" sz="1800" spc="10" dirty="0">
              <a:solidFill>
                <a:srgbClr val="212121"/>
              </a:solidFill>
              <a:effectLst/>
              <a:latin typeface="inherit"/>
              <a:ea typeface="Times New Roman" panose="02020603050405020304" pitchFamily="18" charset="0"/>
              <a:cs typeface="Open Sans" panose="020B0606030504020204" pitchFamily="34" charset="0"/>
            </a:endParaRPr>
          </a:p>
          <a:p>
            <a:pPr marL="0" indent="0">
              <a:buNone/>
            </a:pPr>
            <a:endParaRPr lang="en-US" sz="1800" dirty="0">
              <a:solidFill>
                <a:srgbClr val="212121"/>
              </a:solidFill>
              <a:effectLst/>
              <a:latin typeface="Times New Roman" panose="02020603050405020304" pitchFamily="18" charset="0"/>
              <a:ea typeface="Times New Roman" panose="02020603050405020304" pitchFamily="18" charset="0"/>
            </a:endParaRPr>
          </a:p>
          <a:p>
            <a:endParaRPr lang="en-US" dirty="0"/>
          </a:p>
          <a:p>
            <a:pPr marL="0" indent="0">
              <a:buNone/>
            </a:pPr>
            <a:endParaRPr lang="en-US" dirty="0"/>
          </a:p>
        </p:txBody>
      </p:sp>
    </p:spTree>
    <p:extLst>
      <p:ext uri="{BB962C8B-B14F-4D97-AF65-F5344CB8AC3E}">
        <p14:creationId xmlns:p14="http://schemas.microsoft.com/office/powerpoint/2010/main" val="4187123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8A12-CBD1-D5E3-52E6-492AFF14993C}"/>
              </a:ext>
            </a:extLst>
          </p:cNvPr>
          <p:cNvSpPr>
            <a:spLocks noGrp="1"/>
          </p:cNvSpPr>
          <p:nvPr>
            <p:ph type="title"/>
          </p:nvPr>
        </p:nvSpPr>
        <p:spPr>
          <a:xfrm>
            <a:off x="677334" y="609600"/>
            <a:ext cx="8596668" cy="670560"/>
          </a:xfrm>
        </p:spPr>
        <p:txBody>
          <a:bodyPr/>
          <a:lstStyle/>
          <a:p>
            <a:r>
              <a:rPr lang="en-US" dirty="0"/>
              <a:t>Screening Questions (Continued)</a:t>
            </a:r>
          </a:p>
        </p:txBody>
      </p:sp>
      <p:sp>
        <p:nvSpPr>
          <p:cNvPr id="3" name="Content Placeholder 2">
            <a:extLst>
              <a:ext uri="{FF2B5EF4-FFF2-40B4-BE49-F238E27FC236}">
                <a16:creationId xmlns:a16="http://schemas.microsoft.com/office/drawing/2014/main" id="{55F5F1FA-E756-BC85-2B36-7736E50956C8}"/>
              </a:ext>
            </a:extLst>
          </p:cNvPr>
          <p:cNvSpPr>
            <a:spLocks noGrp="1"/>
          </p:cNvSpPr>
          <p:nvPr>
            <p:ph idx="1"/>
          </p:nvPr>
        </p:nvSpPr>
        <p:spPr>
          <a:xfrm>
            <a:off x="677334" y="2133599"/>
            <a:ext cx="8596668" cy="3907763"/>
          </a:xfrm>
        </p:spPr>
        <p:txBody>
          <a:bodyPr/>
          <a:lstStyle/>
          <a:p>
            <a:pPr>
              <a:spcAft>
                <a:spcPts val="1200"/>
              </a:spcAft>
            </a:pPr>
            <a:r>
              <a:rPr lang="en-US" sz="1800" spc="10" dirty="0">
                <a:solidFill>
                  <a:srgbClr val="212121"/>
                </a:solidFill>
                <a:effectLst/>
                <a:latin typeface="inherit"/>
                <a:ea typeface="Times New Roman" panose="02020603050405020304" pitchFamily="18" charset="0"/>
                <a:cs typeface="Open Sans" panose="020B0606030504020204" pitchFamily="34" charset="0"/>
              </a:rPr>
              <a:t>Are you currently experiencing any crisis or acute distress related to your grief?</a:t>
            </a:r>
          </a:p>
          <a:p>
            <a:pPr>
              <a:spcAft>
                <a:spcPts val="1200"/>
              </a:spcAft>
            </a:pPr>
            <a:r>
              <a:rPr lang="en-US" spc="10" dirty="0">
                <a:solidFill>
                  <a:srgbClr val="212121"/>
                </a:solidFill>
                <a:latin typeface="inherit"/>
                <a:ea typeface="Times New Roman" panose="02020603050405020304" pitchFamily="18" charset="0"/>
                <a:cs typeface="Open Sans" panose="020B0606030504020204" pitchFamily="34" charset="0"/>
              </a:rPr>
              <a:t>Do you have any cultural or religious beliefs that may impact your grieving process or participation in the group?</a:t>
            </a:r>
          </a:p>
          <a:p>
            <a:pPr>
              <a:spcAft>
                <a:spcPts val="1200"/>
              </a:spcAft>
            </a:pPr>
            <a:r>
              <a:rPr lang="en-US" sz="1800" spc="10" dirty="0">
                <a:solidFill>
                  <a:srgbClr val="212121"/>
                </a:solidFill>
                <a:effectLst/>
                <a:latin typeface="inherit"/>
                <a:ea typeface="Times New Roman" panose="02020603050405020304" pitchFamily="18" charset="0"/>
                <a:cs typeface="Open Sans" panose="020B0606030504020204" pitchFamily="34" charset="0"/>
              </a:rPr>
              <a:t>Is there anything else you’d </a:t>
            </a:r>
            <a:r>
              <a:rPr lang="en-US" spc="10" dirty="0">
                <a:solidFill>
                  <a:srgbClr val="212121"/>
                </a:solidFill>
                <a:latin typeface="inherit"/>
                <a:ea typeface="Times New Roman" panose="02020603050405020304" pitchFamily="18" charset="0"/>
                <a:cs typeface="Open Sans" panose="020B0606030504020204" pitchFamily="34" charset="0"/>
              </a:rPr>
              <a:t>like us to know about your situation before joining the group?</a:t>
            </a:r>
            <a:endParaRPr lang="en-US" sz="1800" dirty="0">
              <a:solidFill>
                <a:srgbClr val="212121"/>
              </a:solidFill>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147712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8A12-CBD1-D5E3-52E6-492AFF14993C}"/>
              </a:ext>
            </a:extLst>
          </p:cNvPr>
          <p:cNvSpPr>
            <a:spLocks noGrp="1"/>
          </p:cNvSpPr>
          <p:nvPr>
            <p:ph type="title"/>
          </p:nvPr>
        </p:nvSpPr>
        <p:spPr>
          <a:xfrm>
            <a:off x="677334" y="609600"/>
            <a:ext cx="8596668" cy="670560"/>
          </a:xfrm>
        </p:spPr>
        <p:txBody>
          <a:bodyPr/>
          <a:lstStyle/>
          <a:p>
            <a:r>
              <a:rPr lang="en-US" dirty="0"/>
              <a:t>Use of Exercises</a:t>
            </a:r>
          </a:p>
        </p:txBody>
      </p:sp>
      <p:sp>
        <p:nvSpPr>
          <p:cNvPr id="3" name="Content Placeholder 2">
            <a:extLst>
              <a:ext uri="{FF2B5EF4-FFF2-40B4-BE49-F238E27FC236}">
                <a16:creationId xmlns:a16="http://schemas.microsoft.com/office/drawing/2014/main" id="{55F5F1FA-E756-BC85-2B36-7736E50956C8}"/>
              </a:ext>
            </a:extLst>
          </p:cNvPr>
          <p:cNvSpPr>
            <a:spLocks noGrp="1"/>
          </p:cNvSpPr>
          <p:nvPr>
            <p:ph idx="1"/>
          </p:nvPr>
        </p:nvSpPr>
        <p:spPr>
          <a:xfrm>
            <a:off x="677334" y="2133599"/>
            <a:ext cx="8596668" cy="3907763"/>
          </a:xfrm>
        </p:spPr>
        <p:txBody>
          <a:bodyPr/>
          <a:lstStyle/>
          <a:p>
            <a:pPr>
              <a:spcAft>
                <a:spcPts val="1200"/>
              </a:spcAft>
            </a:pPr>
            <a:r>
              <a:rPr lang="en-US" spc="10" dirty="0">
                <a:solidFill>
                  <a:srgbClr val="212121"/>
                </a:solidFill>
                <a:latin typeface="inherit"/>
                <a:cs typeface="Open Sans" panose="020B0606030504020204" pitchFamily="34" charset="0"/>
              </a:rPr>
              <a:t>Catalyze member interactions and focus</a:t>
            </a:r>
          </a:p>
          <a:p>
            <a:pPr>
              <a:spcAft>
                <a:spcPts val="1200"/>
              </a:spcAft>
            </a:pPr>
            <a:r>
              <a:rPr lang="en-US" spc="10" dirty="0">
                <a:solidFill>
                  <a:srgbClr val="212121"/>
                </a:solidFill>
                <a:latin typeface="inherit"/>
                <a:cs typeface="Open Sans" panose="020B0606030504020204" pitchFamily="34" charset="0"/>
              </a:rPr>
              <a:t>Show members how an exercise can be done</a:t>
            </a:r>
          </a:p>
          <a:p>
            <a:pPr>
              <a:spcAft>
                <a:spcPts val="1200"/>
              </a:spcAft>
            </a:pPr>
            <a:r>
              <a:rPr lang="en-US" spc="10" dirty="0">
                <a:solidFill>
                  <a:srgbClr val="212121"/>
                </a:solidFill>
                <a:latin typeface="inherit"/>
                <a:cs typeface="Open Sans" panose="020B0606030504020204" pitchFamily="34" charset="0"/>
              </a:rPr>
              <a:t> Incomplete sentences can be structured around grief</a:t>
            </a:r>
          </a:p>
          <a:p>
            <a:pPr>
              <a:spcAft>
                <a:spcPts val="1200"/>
              </a:spcAft>
            </a:pPr>
            <a:r>
              <a:rPr lang="en-US" spc="10" dirty="0">
                <a:solidFill>
                  <a:srgbClr val="212121"/>
                </a:solidFill>
                <a:latin typeface="inherit"/>
                <a:cs typeface="Open Sans" panose="020B0606030504020204" pitchFamily="34" charset="0"/>
              </a:rPr>
              <a:t>Help members get to know one another</a:t>
            </a:r>
          </a:p>
        </p:txBody>
      </p:sp>
    </p:spTree>
    <p:extLst>
      <p:ext uri="{BB962C8B-B14F-4D97-AF65-F5344CB8AC3E}">
        <p14:creationId xmlns:p14="http://schemas.microsoft.com/office/powerpoint/2010/main" val="3784550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8A12-CBD1-D5E3-52E6-492AFF14993C}"/>
              </a:ext>
            </a:extLst>
          </p:cNvPr>
          <p:cNvSpPr>
            <a:spLocks noGrp="1"/>
          </p:cNvSpPr>
          <p:nvPr>
            <p:ph type="title"/>
          </p:nvPr>
        </p:nvSpPr>
        <p:spPr>
          <a:xfrm>
            <a:off x="677334" y="609600"/>
            <a:ext cx="8596668" cy="670560"/>
          </a:xfrm>
        </p:spPr>
        <p:txBody>
          <a:bodyPr/>
          <a:lstStyle/>
          <a:p>
            <a:r>
              <a:rPr lang="en-US" dirty="0"/>
              <a:t>Understanding Grief</a:t>
            </a:r>
          </a:p>
        </p:txBody>
      </p:sp>
      <p:sp>
        <p:nvSpPr>
          <p:cNvPr id="3" name="Content Placeholder 2">
            <a:extLst>
              <a:ext uri="{FF2B5EF4-FFF2-40B4-BE49-F238E27FC236}">
                <a16:creationId xmlns:a16="http://schemas.microsoft.com/office/drawing/2014/main" id="{55F5F1FA-E756-BC85-2B36-7736E50956C8}"/>
              </a:ext>
            </a:extLst>
          </p:cNvPr>
          <p:cNvSpPr>
            <a:spLocks noGrp="1"/>
          </p:cNvSpPr>
          <p:nvPr>
            <p:ph idx="1"/>
          </p:nvPr>
        </p:nvSpPr>
        <p:spPr>
          <a:xfrm>
            <a:off x="677334" y="2133599"/>
            <a:ext cx="8596668" cy="3907763"/>
          </a:xfrm>
        </p:spPr>
        <p:txBody>
          <a:bodyPr/>
          <a:lstStyle/>
          <a:p>
            <a:pPr>
              <a:spcAft>
                <a:spcPts val="1200"/>
              </a:spcAft>
            </a:pPr>
            <a:r>
              <a:rPr lang="en-US" spc="10" dirty="0">
                <a:solidFill>
                  <a:srgbClr val="212121"/>
                </a:solidFill>
                <a:latin typeface="inherit"/>
                <a:cs typeface="Open Sans" panose="020B0606030504020204" pitchFamily="34" charset="0"/>
              </a:rPr>
              <a:t>Educate on the grief process</a:t>
            </a:r>
          </a:p>
          <a:p>
            <a:pPr>
              <a:spcAft>
                <a:spcPts val="1200"/>
              </a:spcAft>
            </a:pPr>
            <a:r>
              <a:rPr lang="en-US" spc="10" dirty="0">
                <a:solidFill>
                  <a:srgbClr val="212121"/>
                </a:solidFill>
                <a:latin typeface="inherit"/>
                <a:cs typeface="Open Sans" panose="020B0606030504020204" pitchFamily="34" charset="0"/>
              </a:rPr>
              <a:t>Physical symptoms</a:t>
            </a:r>
          </a:p>
          <a:p>
            <a:pPr>
              <a:spcAft>
                <a:spcPts val="1200"/>
              </a:spcAft>
            </a:pPr>
            <a:r>
              <a:rPr lang="en-US" spc="10" dirty="0">
                <a:solidFill>
                  <a:srgbClr val="212121"/>
                </a:solidFill>
                <a:latin typeface="inherit"/>
                <a:cs typeface="Open Sans" panose="020B0606030504020204" pitchFamily="34" charset="0"/>
              </a:rPr>
              <a:t>Suicidal thoughts</a:t>
            </a:r>
          </a:p>
          <a:p>
            <a:pPr>
              <a:spcAft>
                <a:spcPts val="1200"/>
              </a:spcAft>
            </a:pPr>
            <a:r>
              <a:rPr lang="en-US" spc="10" dirty="0">
                <a:solidFill>
                  <a:srgbClr val="212121"/>
                </a:solidFill>
                <a:latin typeface="inherit"/>
                <a:cs typeface="Open Sans" panose="020B0606030504020204" pitchFamily="34" charset="0"/>
              </a:rPr>
              <a:t>Medication reliance</a:t>
            </a:r>
          </a:p>
          <a:p>
            <a:pPr>
              <a:spcAft>
                <a:spcPts val="1200"/>
              </a:spcAft>
            </a:pPr>
            <a:r>
              <a:rPr lang="en-US" spc="10" dirty="0">
                <a:solidFill>
                  <a:srgbClr val="212121"/>
                </a:solidFill>
                <a:latin typeface="inherit"/>
                <a:cs typeface="Open Sans" panose="020B0606030504020204" pitchFamily="34" charset="0"/>
              </a:rPr>
              <a:t>Depression</a:t>
            </a:r>
          </a:p>
          <a:p>
            <a:pPr>
              <a:spcAft>
                <a:spcPts val="1200"/>
              </a:spcAft>
            </a:pPr>
            <a:r>
              <a:rPr lang="en-US" spc="10" dirty="0">
                <a:solidFill>
                  <a:srgbClr val="212121"/>
                </a:solidFill>
                <a:latin typeface="inherit"/>
                <a:cs typeface="Open Sans" panose="020B0606030504020204" pitchFamily="34" charset="0"/>
              </a:rPr>
              <a:t>Typical behaviors</a:t>
            </a:r>
          </a:p>
          <a:p>
            <a:pPr>
              <a:spcAft>
                <a:spcPts val="1200"/>
              </a:spcAft>
            </a:pPr>
            <a:r>
              <a:rPr lang="en-US" spc="10" dirty="0">
                <a:solidFill>
                  <a:srgbClr val="212121"/>
                </a:solidFill>
                <a:latin typeface="inherit"/>
                <a:cs typeface="Open Sans" panose="020B0606030504020204" pitchFamily="34" charset="0"/>
              </a:rPr>
              <a:t>Reactions from others</a:t>
            </a:r>
          </a:p>
        </p:txBody>
      </p:sp>
    </p:spTree>
    <p:extLst>
      <p:ext uri="{BB962C8B-B14F-4D97-AF65-F5344CB8AC3E}">
        <p14:creationId xmlns:p14="http://schemas.microsoft.com/office/powerpoint/2010/main" val="2828836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A8A12-CBD1-D5E3-52E6-492AFF14993C}"/>
              </a:ext>
            </a:extLst>
          </p:cNvPr>
          <p:cNvSpPr>
            <a:spLocks noGrp="1"/>
          </p:cNvSpPr>
          <p:nvPr>
            <p:ph type="title"/>
          </p:nvPr>
        </p:nvSpPr>
        <p:spPr>
          <a:xfrm>
            <a:off x="677334" y="609600"/>
            <a:ext cx="8596668" cy="670560"/>
          </a:xfrm>
        </p:spPr>
        <p:txBody>
          <a:bodyPr/>
          <a:lstStyle/>
          <a:p>
            <a:r>
              <a:rPr lang="en-US" dirty="0"/>
              <a:t>Conclusion</a:t>
            </a:r>
          </a:p>
        </p:txBody>
      </p:sp>
      <p:sp>
        <p:nvSpPr>
          <p:cNvPr id="3" name="Content Placeholder 2">
            <a:extLst>
              <a:ext uri="{FF2B5EF4-FFF2-40B4-BE49-F238E27FC236}">
                <a16:creationId xmlns:a16="http://schemas.microsoft.com/office/drawing/2014/main" id="{55F5F1FA-E756-BC85-2B36-7736E50956C8}"/>
              </a:ext>
            </a:extLst>
          </p:cNvPr>
          <p:cNvSpPr>
            <a:spLocks noGrp="1"/>
          </p:cNvSpPr>
          <p:nvPr>
            <p:ph idx="1"/>
          </p:nvPr>
        </p:nvSpPr>
        <p:spPr>
          <a:xfrm>
            <a:off x="677334" y="2133599"/>
            <a:ext cx="8596668" cy="3907763"/>
          </a:xfrm>
        </p:spPr>
        <p:txBody>
          <a:bodyPr/>
          <a:lstStyle/>
          <a:p>
            <a:pPr>
              <a:spcAft>
                <a:spcPts val="1200"/>
              </a:spcAft>
            </a:pPr>
            <a:r>
              <a:rPr lang="en-US" spc="10" dirty="0">
                <a:solidFill>
                  <a:srgbClr val="212121"/>
                </a:solidFill>
                <a:latin typeface="inherit"/>
                <a:cs typeface="Open Sans" panose="020B0606030504020204" pitchFamily="34" charset="0"/>
              </a:rPr>
              <a:t>Safe and supportive space for adults who have experienced the loss of their partner</a:t>
            </a:r>
          </a:p>
          <a:p>
            <a:pPr>
              <a:spcAft>
                <a:spcPts val="1200"/>
              </a:spcAft>
            </a:pPr>
            <a:r>
              <a:rPr lang="en-US" spc="10" dirty="0">
                <a:solidFill>
                  <a:srgbClr val="212121"/>
                </a:solidFill>
                <a:latin typeface="inherit"/>
                <a:cs typeface="Open Sans" panose="020B0606030504020204" pitchFamily="34" charset="0"/>
              </a:rPr>
              <a:t>Process grief and find healing</a:t>
            </a:r>
          </a:p>
          <a:p>
            <a:pPr>
              <a:spcAft>
                <a:spcPts val="1200"/>
              </a:spcAft>
            </a:pPr>
            <a:r>
              <a:rPr lang="en-US" spc="10" dirty="0">
                <a:solidFill>
                  <a:srgbClr val="212121"/>
                </a:solidFill>
                <a:latin typeface="inherit"/>
                <a:cs typeface="Open Sans" panose="020B0606030504020204" pitchFamily="34" charset="0"/>
              </a:rPr>
              <a:t>Compassionate support and practical tools</a:t>
            </a:r>
          </a:p>
          <a:p>
            <a:pPr>
              <a:spcAft>
                <a:spcPts val="1200"/>
              </a:spcAft>
            </a:pPr>
            <a:r>
              <a:rPr lang="en-US" spc="10" dirty="0">
                <a:solidFill>
                  <a:srgbClr val="212121"/>
                </a:solidFill>
                <a:latin typeface="inherit"/>
                <a:cs typeface="Open Sans" panose="020B0606030504020204" pitchFamily="34" charset="0"/>
              </a:rPr>
              <a:t>Help navigate major transitional life event</a:t>
            </a:r>
            <a:endParaRPr lang="en-US" dirty="0"/>
          </a:p>
        </p:txBody>
      </p:sp>
    </p:spTree>
    <p:extLst>
      <p:ext uri="{BB962C8B-B14F-4D97-AF65-F5344CB8AC3E}">
        <p14:creationId xmlns:p14="http://schemas.microsoft.com/office/powerpoint/2010/main" val="3213306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C353F-20D6-30DA-48AE-0C91AC1BB50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6A71CB9-E4A7-CF15-1203-531C70F324F6}"/>
              </a:ext>
            </a:extLst>
          </p:cNvPr>
          <p:cNvSpPr>
            <a:spLocks noGrp="1"/>
          </p:cNvSpPr>
          <p:nvPr>
            <p:ph idx="1"/>
          </p:nvPr>
        </p:nvSpPr>
        <p:spPr>
          <a:xfrm>
            <a:off x="677334" y="1263535"/>
            <a:ext cx="8596668" cy="5407088"/>
          </a:xfrm>
        </p:spPr>
        <p:txBody>
          <a:bodyPr>
            <a:normAutofit/>
          </a:bodyPr>
          <a:lstStyle/>
          <a:p>
            <a:pPr marL="347472"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r>
              <a:rPr lang="en-US" i="0" u="none" strike="noStrike" dirty="0">
                <a:solidFill>
                  <a:schemeClr val="tx1"/>
                </a:solidFill>
                <a:effectLst/>
                <a:highlight>
                  <a:srgbClr val="F5F5F5"/>
                </a:highlight>
              </a:rPr>
              <a:t>Ali, A. A., &amp; </a:t>
            </a:r>
            <a:r>
              <a:rPr lang="en-US" i="0" u="none" strike="noStrike" dirty="0" err="1">
                <a:solidFill>
                  <a:schemeClr val="tx1"/>
                </a:solidFill>
                <a:effectLst/>
                <a:highlight>
                  <a:srgbClr val="F5F5F5"/>
                </a:highlight>
              </a:rPr>
              <a:t>Shanif</a:t>
            </a:r>
            <a:r>
              <a:rPr lang="en-US" i="0" u="none" strike="noStrike" dirty="0">
                <a:solidFill>
                  <a:schemeClr val="tx1"/>
                </a:solidFill>
                <a:effectLst/>
                <a:highlight>
                  <a:srgbClr val="F5F5F5"/>
                </a:highlight>
              </a:rPr>
              <a:t>, A. (2016). Stress, Widowhood and Psychological Well-Being: A Case Study. </a:t>
            </a:r>
            <a:r>
              <a:rPr lang="en-US" i="1" u="none" strike="noStrike" dirty="0">
                <a:solidFill>
                  <a:schemeClr val="tx1"/>
                </a:solidFill>
                <a:effectLst/>
              </a:rPr>
              <a:t>I-Manager’s Journal on Nursing</a:t>
            </a:r>
            <a:r>
              <a:rPr lang="en-US" i="0" u="none" strike="noStrike" dirty="0">
                <a:solidFill>
                  <a:schemeClr val="tx1"/>
                </a:solidFill>
                <a:effectLst/>
                <a:highlight>
                  <a:srgbClr val="F5F5F5"/>
                </a:highlight>
              </a:rPr>
              <a:t>, </a:t>
            </a:r>
            <a:r>
              <a:rPr lang="en-US" i="1" u="none" strike="noStrike" dirty="0">
                <a:solidFill>
                  <a:schemeClr val="tx1"/>
                </a:solidFill>
                <a:effectLst/>
              </a:rPr>
              <a:t>6</a:t>
            </a:r>
            <a:r>
              <a:rPr lang="en-US" i="0" u="none" strike="noStrike" dirty="0">
                <a:solidFill>
                  <a:schemeClr val="tx1"/>
                </a:solidFill>
                <a:effectLst/>
                <a:highlight>
                  <a:srgbClr val="F5F5F5"/>
                </a:highlight>
              </a:rPr>
              <a:t>(4), 35–39.</a:t>
            </a:r>
          </a:p>
          <a:p>
            <a:r>
              <a:rPr lang="en-US" i="0" u="none" strike="noStrike" dirty="0">
                <a:solidFill>
                  <a:srgbClr val="212121"/>
                </a:solidFill>
                <a:effectLst/>
                <a:highlight>
                  <a:srgbClr val="FFFFFF"/>
                </a:highlight>
              </a:rPr>
              <a:t>Corey M. S., Corey G., &amp; Corey C. (2018). </a:t>
            </a:r>
            <a:r>
              <a:rPr lang="en-US" i="1" u="none" strike="noStrike" dirty="0">
                <a:solidFill>
                  <a:srgbClr val="212121"/>
                </a:solidFill>
                <a:effectLst/>
              </a:rPr>
              <a:t>Groups: Process and practice </a:t>
            </a:r>
            <a:r>
              <a:rPr lang="en-US" i="0" u="none" strike="noStrike" dirty="0">
                <a:solidFill>
                  <a:srgbClr val="212121"/>
                </a:solidFill>
                <a:effectLst/>
                <a:highlight>
                  <a:srgbClr val="FFFFFF"/>
                </a:highlight>
              </a:rPr>
              <a:t>(10th ed.). Cengage Learning.</a:t>
            </a:r>
            <a:endParaRPr lang="en-US" i="0" u="none" strike="noStrike" dirty="0">
              <a:solidFill>
                <a:schemeClr val="tx1"/>
              </a:solidFill>
              <a:effectLst/>
              <a:highlight>
                <a:srgbClr val="F5F5F5"/>
              </a:highlight>
            </a:endParaRPr>
          </a:p>
          <a:p>
            <a:r>
              <a:rPr lang="en-US" i="0" u="none" strike="noStrike" dirty="0">
                <a:solidFill>
                  <a:schemeClr val="tx1"/>
                </a:solidFill>
                <a:effectLst/>
                <a:highlight>
                  <a:srgbClr val="F5F5F5"/>
                </a:highlight>
              </a:rPr>
              <a:t>Toth, A., &amp; Toth, S. (1980). Group Work with Widows. </a:t>
            </a:r>
            <a:r>
              <a:rPr lang="en-US" i="1" u="none" strike="noStrike" dirty="0">
                <a:solidFill>
                  <a:schemeClr val="tx1"/>
                </a:solidFill>
                <a:effectLst/>
              </a:rPr>
              <a:t>Social Work</a:t>
            </a:r>
            <a:r>
              <a:rPr lang="en-US" i="0" u="none" strike="noStrike" dirty="0">
                <a:solidFill>
                  <a:schemeClr val="tx1"/>
                </a:solidFill>
                <a:effectLst/>
                <a:highlight>
                  <a:srgbClr val="F5F5F5"/>
                </a:highlight>
              </a:rPr>
              <a:t>, </a:t>
            </a:r>
            <a:r>
              <a:rPr lang="en-US" i="1" u="none" strike="noStrike" dirty="0">
                <a:solidFill>
                  <a:schemeClr val="tx1"/>
                </a:solidFill>
                <a:effectLst/>
              </a:rPr>
              <a:t>25</a:t>
            </a:r>
            <a:r>
              <a:rPr lang="en-US" i="0" u="none" strike="noStrike" dirty="0">
                <a:solidFill>
                  <a:schemeClr val="tx1"/>
                </a:solidFill>
                <a:effectLst/>
                <a:highlight>
                  <a:srgbClr val="F5F5F5"/>
                </a:highlight>
              </a:rPr>
              <a:t>(1), 63–65.</a:t>
            </a:r>
          </a:p>
          <a:p>
            <a:r>
              <a:rPr lang="en-US" i="0" u="none" strike="noStrike" dirty="0">
                <a:solidFill>
                  <a:schemeClr val="tx1"/>
                </a:solidFill>
                <a:effectLst/>
              </a:rPr>
              <a:t>Worden, J. W. (2002). Grief counseling and grief therapy: A handbook for the mental health practitioner (3rd ed.). New York, NY: Springer. © Cengage</a:t>
            </a:r>
          </a:p>
          <a:p>
            <a:endParaRPr lang="en-US" b="0" i="0" u="none" strike="noStrike" dirty="0">
              <a:solidFill>
                <a:srgbClr val="000000"/>
              </a:solidFill>
              <a:effectLst/>
            </a:endParaRPr>
          </a:p>
          <a:p>
            <a:endParaRPr lang="en-US" b="0" i="0" u="none" strike="noStrike" dirty="0">
              <a:solidFill>
                <a:srgbClr val="000000"/>
              </a:solidFill>
              <a:effectLst/>
            </a:endParaRPr>
          </a:p>
          <a:p>
            <a:endParaRPr lang="en-US" b="0" i="0" u="none" strike="noStrike" dirty="0">
              <a:solidFill>
                <a:srgbClr val="000000"/>
              </a:solidFill>
              <a:effectLst/>
            </a:endParaRPr>
          </a:p>
          <a:p>
            <a:endParaRPr lang="en-US" dirty="0"/>
          </a:p>
        </p:txBody>
      </p:sp>
    </p:spTree>
    <p:extLst>
      <p:ext uri="{BB962C8B-B14F-4D97-AF65-F5344CB8AC3E}">
        <p14:creationId xmlns:p14="http://schemas.microsoft.com/office/powerpoint/2010/main" val="204286732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6954</TotalTime>
  <Words>2017</Words>
  <Application>Microsoft Macintosh PowerPoint</Application>
  <PresentationFormat>Widescreen</PresentationFormat>
  <Paragraphs>135</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inherit</vt:lpstr>
      <vt:lpstr>Söhne</vt:lpstr>
      <vt:lpstr>Times New Roman</vt:lpstr>
      <vt:lpstr>Trebuchet MS</vt:lpstr>
      <vt:lpstr>Wingdings 3</vt:lpstr>
      <vt:lpstr>Facet</vt:lpstr>
      <vt:lpstr>Grief Recovery Group for Widowers</vt:lpstr>
      <vt:lpstr>Introduction</vt:lpstr>
      <vt:lpstr>Group Details</vt:lpstr>
      <vt:lpstr>Study Findings </vt:lpstr>
      <vt:lpstr>Goal of the Group </vt:lpstr>
      <vt:lpstr>Theoretical Approach: Cognitive-Behavioral Therapy (CBT)</vt:lpstr>
      <vt:lpstr>Ethical Considerations</vt:lpstr>
      <vt:lpstr>Screening Questions (Demographics) </vt:lpstr>
      <vt:lpstr>Screening Questions (Continued)</vt:lpstr>
      <vt:lpstr>Screening questions (Continued)</vt:lpstr>
      <vt:lpstr>Screening Questions (Continued)</vt:lpstr>
      <vt:lpstr>Use of Exercises</vt:lpstr>
      <vt:lpstr>Understanding Grief</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Credentialing Board Research Project</dc:title>
  <dc:creator>Lissette Valle</dc:creator>
  <cp:lastModifiedBy>Lissette Valle</cp:lastModifiedBy>
  <cp:revision>22</cp:revision>
  <dcterms:created xsi:type="dcterms:W3CDTF">2023-07-12T03:41:47Z</dcterms:created>
  <dcterms:modified xsi:type="dcterms:W3CDTF">2024-05-16T04:58:36Z</dcterms:modified>
</cp:coreProperties>
</file>